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2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21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5219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72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1351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3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51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6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70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07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43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78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6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4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89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9F43-9E78-4B99-98F1-810AC4DBD85C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301A24-8406-41AD-AD5C-04E5419B0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23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sz="4000" dirty="0"/>
              <a:t>Методика музичког васпитња деце предшколског узраста</a:t>
            </a:r>
            <a:br>
              <a:rPr lang="sr-Cyrl-RS" sz="4000" dirty="0"/>
            </a:br>
            <a:r>
              <a:rPr lang="sr-Cyrl-RS" sz="4000" dirty="0"/>
              <a:t>-Предавање</a:t>
            </a:r>
            <a:r>
              <a:rPr lang="en-US" sz="4000" dirty="0"/>
              <a:t> 3-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pPr algn="l"/>
            <a:r>
              <a:rPr lang="sr-Cyrl-RS" dirty="0"/>
              <a:t>Др Мирјана Матовић, проф.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0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Облици музичких активности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RS" dirty="0"/>
              <a:t>Организационо-методски поступци рада који се користе </a:t>
            </a:r>
            <a:r>
              <a:rPr lang="sr-Cyrl-RS" dirty="0" smtClean="0"/>
              <a:t>у музици могу бити: </a:t>
            </a:r>
            <a:r>
              <a:rPr lang="sr-Cyrl-RS" dirty="0"/>
              <a:t>индивидуални, фонтални и групни. </a:t>
            </a:r>
            <a:endParaRPr lang="sr-Cyrl-RS" dirty="0" smtClean="0"/>
          </a:p>
          <a:p>
            <a:pPr marL="0" lvl="0" indent="0">
              <a:buNone/>
            </a:pPr>
            <a:endParaRPr lang="sr-Cyrl-RS" dirty="0"/>
          </a:p>
          <a:p>
            <a:r>
              <a:rPr lang="sr-Cyrl-RS" dirty="0" smtClean="0"/>
              <a:t>Облици активности присутни </a:t>
            </a:r>
            <a:r>
              <a:rPr lang="sr-Cyrl-RS" dirty="0"/>
              <a:t>у све три узрасне групе:</a:t>
            </a:r>
          </a:p>
          <a:p>
            <a:pPr marL="0" lvl="0" indent="0">
              <a:buNone/>
            </a:pPr>
            <a:r>
              <a:rPr lang="sr-Cyrl-RS" dirty="0"/>
              <a:t>	- Певање</a:t>
            </a:r>
          </a:p>
          <a:p>
            <a:pPr marL="0" lvl="0" indent="0">
              <a:buNone/>
            </a:pPr>
            <a:r>
              <a:rPr lang="sr-Cyrl-RS" dirty="0"/>
              <a:t>	- Свирање </a:t>
            </a:r>
          </a:p>
          <a:p>
            <a:pPr marL="0" lvl="0" indent="0">
              <a:buNone/>
            </a:pPr>
            <a:r>
              <a:rPr lang="sr-Cyrl-RS" dirty="0"/>
              <a:t>	- Слушање музике </a:t>
            </a:r>
          </a:p>
          <a:p>
            <a:pPr marL="0" lvl="0" indent="0">
              <a:buNone/>
            </a:pPr>
            <a:r>
              <a:rPr lang="sr-Cyrl-RS" dirty="0"/>
              <a:t>	- Музичке </a:t>
            </a:r>
            <a:r>
              <a:rPr lang="sr-Cyrl-RS" dirty="0" smtClean="0"/>
              <a:t>игре</a:t>
            </a:r>
          </a:p>
          <a:p>
            <a:pPr marL="0" lvl="0" indent="0">
              <a:buNone/>
            </a:pPr>
            <a:r>
              <a:rPr lang="sr-Cyrl-RS" dirty="0"/>
              <a:t>	</a:t>
            </a:r>
            <a:r>
              <a:rPr lang="sr-Cyrl-RS" dirty="0" smtClean="0"/>
              <a:t>- Народна традиција (плес у обредима и обичајима)</a:t>
            </a:r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39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Певање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RS" u="sng" dirty="0"/>
          </a:p>
          <a:p>
            <a:r>
              <a:rPr lang="sr-Cyrl-RS" dirty="0" smtClean="0"/>
              <a:t>Певање је најраширенији </a:t>
            </a:r>
            <a:r>
              <a:rPr lang="sr-Cyrl-RS" dirty="0"/>
              <a:t>облик музичких активности </a:t>
            </a:r>
            <a:r>
              <a:rPr lang="sr-Cyrl-RS" dirty="0" smtClean="0"/>
              <a:t>који непосредно утиче </a:t>
            </a:r>
            <a:r>
              <a:rPr lang="sr-Cyrl-RS" dirty="0"/>
              <a:t>на развој музичких способности: слуха, ритма, културе гласа и вештине певања. </a:t>
            </a:r>
          </a:p>
          <a:p>
            <a:r>
              <a:rPr lang="sr-Cyrl-RS" dirty="0" smtClean="0"/>
              <a:t>Пре саме активности водити рачуна о </a:t>
            </a:r>
            <a:r>
              <a:rPr lang="sr-Cyrl-RS" u="sng" dirty="0" smtClean="0"/>
              <a:t>избору </a:t>
            </a:r>
            <a:r>
              <a:rPr lang="sr-Cyrl-RS" u="sng" dirty="0"/>
              <a:t>песме </a:t>
            </a:r>
            <a:r>
              <a:rPr lang="sr-Cyrl-RS" dirty="0" smtClean="0"/>
              <a:t>– </a:t>
            </a:r>
            <a:r>
              <a:rPr lang="sr-Cyrl-RS" dirty="0"/>
              <a:t>естетској вредности текста, мелодије – </a:t>
            </a:r>
            <a:r>
              <a:rPr lang="sr-Cyrl-RS" dirty="0" smtClean="0"/>
              <a:t>друштвено-културном контексту, уколико га има. </a:t>
            </a:r>
            <a:r>
              <a:rPr lang="sr-Cyrl-RS" dirty="0"/>
              <a:t>Најбоља је најближа тематика, оно што је познато из непосредне околине или се наодвезује на текуће в.о. задатке и теме. </a:t>
            </a:r>
          </a:p>
          <a:p>
            <a:r>
              <a:rPr lang="sr-Cyrl-RS" dirty="0" smtClean="0"/>
              <a:t>Важно је проценити и </a:t>
            </a:r>
            <a:r>
              <a:rPr lang="sr-Cyrl-RS" u="sng" dirty="0"/>
              <a:t>п</a:t>
            </a:r>
            <a:r>
              <a:rPr lang="sr-Cyrl-RS" u="sng" dirty="0" smtClean="0"/>
              <a:t>отенцијал </a:t>
            </a:r>
            <a:r>
              <a:rPr lang="sr-Cyrl-RS" u="sng" dirty="0"/>
              <a:t>групе </a:t>
            </a:r>
            <a:r>
              <a:rPr lang="sr-Cyrl-RS" dirty="0"/>
              <a:t> </a:t>
            </a:r>
            <a:r>
              <a:rPr lang="sr-Cyrl-RS" dirty="0" smtClean="0"/>
              <a:t>који говори </a:t>
            </a:r>
            <a:r>
              <a:rPr lang="sr-Cyrl-RS" dirty="0"/>
              <a:t>о могућностима </a:t>
            </a:r>
            <a:r>
              <a:rPr lang="sr-Cyrl-RS" dirty="0" smtClean="0"/>
              <a:t>деце и њиховим знањима о музици: </a:t>
            </a:r>
            <a:r>
              <a:rPr lang="sr-Cyrl-RS" dirty="0"/>
              <a:t>ритму, </a:t>
            </a:r>
            <a:r>
              <a:rPr lang="sr-Cyrl-RS" dirty="0" smtClean="0"/>
              <a:t>мелодији, динамици. </a:t>
            </a:r>
            <a:endParaRPr lang="sr-Cyrl-R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29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Певање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Cyrl-RS" dirty="0" smtClean="0"/>
              <a:t>Пре одабира примера васпитач врши анализу, обраћајући пажњу на: </a:t>
            </a:r>
            <a:endParaRPr lang="sr-Cyrl-RS" dirty="0"/>
          </a:p>
          <a:p>
            <a:r>
              <a:rPr lang="sr-Cyrl-RS" i="1" dirty="0"/>
              <a:t>Обим гласа:</a:t>
            </a:r>
            <a:endParaRPr lang="sr-Latn-RS" i="1" dirty="0"/>
          </a:p>
          <a:p>
            <a:pPr marL="0" indent="0">
              <a:buNone/>
            </a:pPr>
            <a:r>
              <a:rPr lang="sr-Latn-RS" i="1" dirty="0"/>
              <a:t>     </a:t>
            </a:r>
            <a:r>
              <a:rPr lang="sr-Cyrl-RS" dirty="0"/>
              <a:t>млађа </a:t>
            </a:r>
            <a:r>
              <a:rPr lang="sr-Cyrl-RS" b="1" dirty="0"/>
              <a:t>е1-а1</a:t>
            </a:r>
            <a:r>
              <a:rPr lang="sr-Cyrl-RS" dirty="0" smtClean="0"/>
              <a:t>; средња</a:t>
            </a:r>
            <a:r>
              <a:rPr lang="sr-Cyrl-RS" i="1" dirty="0" smtClean="0"/>
              <a:t> </a:t>
            </a:r>
            <a:r>
              <a:rPr lang="sr-Latn-RS" b="1" dirty="0"/>
              <a:t>d1-h1</a:t>
            </a:r>
            <a:r>
              <a:rPr lang="sr-Latn-RS" dirty="0"/>
              <a:t>; </a:t>
            </a:r>
            <a:r>
              <a:rPr lang="sr-Cyrl-RS" dirty="0"/>
              <a:t>старија </a:t>
            </a:r>
            <a:r>
              <a:rPr lang="sr-Latn-RS" b="1" dirty="0"/>
              <a:t>c1-c2</a:t>
            </a:r>
          </a:p>
          <a:p>
            <a:r>
              <a:rPr lang="sr-Cyrl-RS" i="1" dirty="0" smtClean="0"/>
              <a:t>Трајање примера: </a:t>
            </a:r>
            <a:r>
              <a:rPr lang="sr-Cyrl-RS" dirty="0" smtClean="0"/>
              <a:t>најпре се обрађују краћи, затим све дужи примери; </a:t>
            </a:r>
            <a:r>
              <a:rPr lang="sr-Cyrl-RS" dirty="0"/>
              <a:t>2/4 такт, половина, осмина ноте, на крају паузе.</a:t>
            </a:r>
          </a:p>
          <a:p>
            <a:r>
              <a:rPr lang="sr-Cyrl-RS" i="1" dirty="0"/>
              <a:t>Музичка форма: </a:t>
            </a:r>
            <a:r>
              <a:rPr lang="sr-Cyrl-RS" dirty="0" smtClean="0"/>
              <a:t>на почетку </a:t>
            </a:r>
            <a:r>
              <a:rPr lang="sr-Cyrl-RS" dirty="0"/>
              <a:t>песме од 4 такта, па од 8 (може 16 ако се понавља), затим дводелне и троделне</a:t>
            </a:r>
            <a:r>
              <a:rPr lang="sr-Cyrl-RS" dirty="0" smtClean="0"/>
              <a:t>.</a:t>
            </a:r>
            <a:endParaRPr lang="sr-Cyrl-RS" dirty="0"/>
          </a:p>
          <a:p>
            <a:r>
              <a:rPr lang="sr-Cyrl-RS" i="1" dirty="0"/>
              <a:t>Темпо: </a:t>
            </a:r>
            <a:r>
              <a:rPr lang="sr-Cyrl-RS" dirty="0"/>
              <a:t>зависи од карактера песме, никако </a:t>
            </a:r>
            <a:r>
              <a:rPr lang="sr-Cyrl-RS" dirty="0" smtClean="0"/>
              <a:t>пребрз или сувише спор.</a:t>
            </a:r>
          </a:p>
          <a:p>
            <a:r>
              <a:rPr lang="sr-Cyrl-RS" i="1" dirty="0"/>
              <a:t>Динамика: </a:t>
            </a:r>
            <a:r>
              <a:rPr lang="sr-Cyrl-RS" dirty="0"/>
              <a:t>зависи од карактера песме. Динамика се може вежбати као део уводних припрема за певање, зависи од инструкције васпитача. </a:t>
            </a:r>
          </a:p>
          <a:p>
            <a:pPr marL="0" indent="0">
              <a:buNone/>
            </a:pPr>
            <a:r>
              <a:rPr lang="sr-Cyrl-RS" b="1" dirty="0"/>
              <a:t>	</a:t>
            </a:r>
          </a:p>
          <a:p>
            <a:endParaRPr lang="sr-Cyrl-RS" i="1" dirty="0"/>
          </a:p>
        </p:txBody>
      </p:sp>
    </p:spTree>
    <p:extLst>
      <p:ext uri="{BB962C8B-B14F-4D97-AF65-F5344CB8AC3E}">
        <p14:creationId xmlns:p14="http://schemas.microsoft.com/office/powerpoint/2010/main" val="2767899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Певање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47527"/>
            <a:ext cx="8596668" cy="3880773"/>
          </a:xfrm>
        </p:spPr>
        <p:txBody>
          <a:bodyPr/>
          <a:lstStyle/>
          <a:p>
            <a:r>
              <a:rPr lang="sr-Cyrl-RS" b="1" dirty="0" smtClean="0"/>
              <a:t>Васпитач </a:t>
            </a:r>
            <a:r>
              <a:rPr lang="sr-Cyrl-RS" dirty="0" smtClean="0"/>
              <a:t>мора добро да се припреми </a:t>
            </a:r>
            <a:r>
              <a:rPr lang="sr-Cyrl-RS" dirty="0"/>
              <a:t>за одабрани </a:t>
            </a:r>
            <a:r>
              <a:rPr lang="sr-Cyrl-RS" dirty="0" smtClean="0"/>
              <a:t>пример, има развијену свест </a:t>
            </a:r>
            <a:r>
              <a:rPr lang="sr-Cyrl-RS" dirty="0"/>
              <a:t>о сопственим музичким способностима, свирању, певању и </a:t>
            </a:r>
            <a:r>
              <a:rPr lang="sr-Cyrl-RS" dirty="0" smtClean="0"/>
              <a:t>могућности да успешно анализира песму. </a:t>
            </a:r>
            <a:endParaRPr lang="sr-Cyrl-RS" dirty="0"/>
          </a:p>
          <a:p>
            <a:r>
              <a:rPr lang="sr-Cyrl-RS" dirty="0"/>
              <a:t>Важне су музичке </a:t>
            </a:r>
            <a:r>
              <a:rPr lang="sr-Cyrl-RS" dirty="0" smtClean="0"/>
              <a:t>способности васпитача, </a:t>
            </a:r>
            <a:r>
              <a:rPr lang="sr-Cyrl-RS" dirty="0"/>
              <a:t>али нису пресудне у реализацији музичких примера са децом. </a:t>
            </a:r>
            <a:endParaRPr lang="en-US" b="1" i="1" dirty="0"/>
          </a:p>
          <a:p>
            <a:r>
              <a:rPr lang="sr-Cyrl-RS" dirty="0"/>
              <a:t>Претходни програм предлагао кораке: уводни, главни, завршни део.</a:t>
            </a:r>
          </a:p>
          <a:p>
            <a:r>
              <a:rPr lang="sr-Cyrl-RS" dirty="0"/>
              <a:t>Нове </a:t>
            </a:r>
            <a:r>
              <a:rPr lang="sr-Cyrl-RS" dirty="0" smtClean="0"/>
              <a:t>основе </a:t>
            </a:r>
            <a:r>
              <a:rPr lang="sr-Cyrl-RS" dirty="0"/>
              <a:t>не </a:t>
            </a:r>
            <a:r>
              <a:rPr lang="sr-Cyrl-RS" dirty="0" smtClean="0"/>
              <a:t>предвиђају конкретан </a:t>
            </a:r>
            <a:r>
              <a:rPr lang="sr-Cyrl-RS" dirty="0"/>
              <a:t>временски </a:t>
            </a:r>
            <a:r>
              <a:rPr lang="sr-Cyrl-RS" dirty="0" smtClean="0"/>
              <a:t>оквир, </a:t>
            </a:r>
            <a:r>
              <a:rPr lang="sr-Cyrl-RS" dirty="0"/>
              <a:t>па се активности сажимају и одмах се прелази на </a:t>
            </a:r>
            <a:r>
              <a:rPr lang="sr-Cyrl-RS" dirty="0" smtClean="0"/>
              <a:t>суштину и рад. </a:t>
            </a:r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557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Певање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Cyrl-RS" dirty="0" smtClean="0"/>
              <a:t>	</a:t>
            </a:r>
            <a:r>
              <a:rPr lang="sr-Cyrl-RS" smtClean="0"/>
              <a:t>Васпитач </a:t>
            </a:r>
            <a:r>
              <a:rPr lang="sr-Cyrl-RS" smtClean="0"/>
              <a:t>дакле, </a:t>
            </a:r>
            <a:r>
              <a:rPr lang="sr-Cyrl-RS" dirty="0" smtClean="0"/>
              <a:t>пре почетка:</a:t>
            </a:r>
          </a:p>
          <a:p>
            <a:pPr marL="0" indent="0">
              <a:buNone/>
            </a:pPr>
            <a:endParaRPr lang="sr-Cyrl-RS" dirty="0" smtClean="0"/>
          </a:p>
          <a:p>
            <a:pPr lvl="1"/>
            <a:r>
              <a:rPr lang="sr-Cyrl-RS" dirty="0" smtClean="0"/>
              <a:t>Добро анализира пример пре певања и организује рад </a:t>
            </a:r>
          </a:p>
          <a:p>
            <a:pPr marL="457200" lvl="1" indent="0">
              <a:buNone/>
            </a:pPr>
            <a:endParaRPr lang="sr-Cyrl-RS" dirty="0"/>
          </a:p>
          <a:p>
            <a:pPr lvl="1"/>
            <a:r>
              <a:rPr lang="sr-Cyrl-RS" dirty="0" smtClean="0"/>
              <a:t>Припрема </a:t>
            </a:r>
            <a:r>
              <a:rPr lang="sr-Cyrl-RS" dirty="0"/>
              <a:t>децу за активност </a:t>
            </a:r>
            <a:endParaRPr lang="sr-Cyrl-RS" dirty="0" smtClean="0"/>
          </a:p>
          <a:p>
            <a:pPr marL="457200" lvl="1" indent="0">
              <a:buNone/>
            </a:pPr>
            <a:endParaRPr lang="sr-Cyrl-RS" dirty="0"/>
          </a:p>
          <a:p>
            <a:pPr lvl="1"/>
            <a:r>
              <a:rPr lang="sr-Cyrl-RS" dirty="0" smtClean="0"/>
              <a:t>Потруди се да деца спонтано заузму </a:t>
            </a:r>
            <a:r>
              <a:rPr lang="sr-Cyrl-RS" dirty="0"/>
              <a:t>положај који иначе практикују у </a:t>
            </a:r>
            <a:r>
              <a:rPr lang="sr-Cyrl-RS" dirty="0" smtClean="0"/>
              <a:t>групи</a:t>
            </a:r>
          </a:p>
          <a:p>
            <a:pPr marL="457200" lvl="1" indent="0">
              <a:buNone/>
            </a:pPr>
            <a:endParaRPr lang="sr-Cyrl-RS" dirty="0"/>
          </a:p>
          <a:p>
            <a:pPr lvl="1"/>
            <a:r>
              <a:rPr lang="sr-Cyrl-RS" dirty="0"/>
              <a:t>Добро процени потенцијал групе и усклађује га са сопственим музичким могућностима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71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899" y="439783"/>
            <a:ext cx="8596668" cy="1320800"/>
          </a:xfrm>
        </p:spPr>
        <p:txBody>
          <a:bodyPr/>
          <a:lstStyle/>
          <a:p>
            <a:pPr algn="ctr"/>
            <a:r>
              <a:rPr lang="sr-Cyrl-RS" dirty="0" smtClean="0"/>
              <a:t>Певање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 smtClean="0"/>
              <a:t>	Редослед активности код усвајања песме:</a:t>
            </a:r>
          </a:p>
          <a:p>
            <a:pPr marL="0" indent="0">
              <a:buNone/>
            </a:pPr>
            <a:endParaRPr lang="sr-Cyrl-RS" dirty="0" smtClean="0"/>
          </a:p>
          <a:p>
            <a:pPr lvl="1"/>
            <a:r>
              <a:rPr lang="sr-Cyrl-RS" dirty="0"/>
              <a:t>Прво васпитач </a:t>
            </a:r>
            <a:r>
              <a:rPr lang="sr-Cyrl-RS" dirty="0" smtClean="0"/>
              <a:t>отпева </a:t>
            </a:r>
            <a:r>
              <a:rPr lang="sr-Cyrl-RS" dirty="0"/>
              <a:t>колико год пута је неопходно – </a:t>
            </a:r>
            <a:r>
              <a:rPr lang="sr-Cyrl-RS" dirty="0" smtClean="0"/>
              <a:t>2,3 или више. </a:t>
            </a:r>
            <a:r>
              <a:rPr lang="sr-Cyrl-RS" dirty="0"/>
              <a:t>У међувремену мотивише децу да се укључе</a:t>
            </a:r>
            <a:r>
              <a:rPr lang="sr-Cyrl-RS" dirty="0" smtClean="0"/>
              <a:t>. </a:t>
            </a:r>
            <a:r>
              <a:rPr lang="sr-Cyrl-RS" b="1" dirty="0" smtClean="0"/>
              <a:t>Никад не одваја музику од текста.</a:t>
            </a:r>
          </a:p>
          <a:p>
            <a:pPr lvl="1"/>
            <a:endParaRPr lang="sr-Cyrl-RS" dirty="0"/>
          </a:p>
          <a:p>
            <a:pPr lvl="1"/>
            <a:r>
              <a:rPr lang="sr-Cyrl-RS" dirty="0"/>
              <a:t>Деца преузимају улогу, васпитач прати и </a:t>
            </a:r>
            <a:r>
              <a:rPr lang="sr-Cyrl-RS" dirty="0" smtClean="0"/>
              <a:t>помаже у певању.</a:t>
            </a:r>
          </a:p>
          <a:p>
            <a:pPr lvl="1"/>
            <a:endParaRPr lang="sr-Cyrl-RS" dirty="0"/>
          </a:p>
          <a:p>
            <a:pPr lvl="1"/>
            <a:r>
              <a:rPr lang="sr-Cyrl-RS" dirty="0"/>
              <a:t>Васпитач пушта децу да </a:t>
            </a:r>
            <a:r>
              <a:rPr lang="sr-Cyrl-RS" dirty="0" smtClean="0"/>
              <a:t>воде песму, али он </a:t>
            </a:r>
            <a:r>
              <a:rPr lang="sr-Cyrl-RS" dirty="0"/>
              <a:t>и даље </a:t>
            </a:r>
            <a:r>
              <a:rPr lang="sr-Cyrl-RS" dirty="0" smtClean="0"/>
              <a:t>учествује.</a:t>
            </a:r>
          </a:p>
          <a:p>
            <a:pPr lvl="1"/>
            <a:endParaRPr lang="sr-Cyrl-RS" dirty="0"/>
          </a:p>
          <a:p>
            <a:pPr lvl="1"/>
            <a:r>
              <a:rPr lang="sr-Cyrl-RS" dirty="0"/>
              <a:t>Најпре са њима пева тише док не усвоје песму, затим достиже динамичка </a:t>
            </a:r>
            <a:r>
              <a:rPr lang="sr-Cyrl-RS" dirty="0" smtClean="0"/>
              <a:t>нијансирања.</a:t>
            </a:r>
            <a:endParaRPr lang="sr-Cyrl-RS" dirty="0"/>
          </a:p>
          <a:p>
            <a:pPr lvl="1"/>
            <a:endParaRPr lang="sr-Cyrl-RS" dirty="0"/>
          </a:p>
          <a:p>
            <a:pPr marL="457200" lvl="1" indent="0">
              <a:buNone/>
            </a:pPr>
            <a:endParaRPr lang="sr-Cyrl-RS" dirty="0"/>
          </a:p>
          <a:p>
            <a:pPr lvl="1"/>
            <a:endParaRPr lang="en-US" dirty="0"/>
          </a:p>
          <a:p>
            <a:pPr lvl="1"/>
            <a:endParaRPr lang="sr-Cyrl-RS" dirty="0"/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36123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Певање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u="sng" dirty="0"/>
              <a:t>Важно  - </a:t>
            </a:r>
            <a:r>
              <a:rPr lang="sr-Cyrl-RS" i="1" u="sng" dirty="0"/>
              <a:t>НИКАД </a:t>
            </a:r>
          </a:p>
          <a:p>
            <a:r>
              <a:rPr lang="sr-Cyrl-RS" dirty="0"/>
              <a:t>Никад не одвајати текст од </a:t>
            </a:r>
            <a:r>
              <a:rPr lang="sr-Cyrl-RS" dirty="0" smtClean="0"/>
              <a:t>мелодије – не рецитовати песму која се пева.</a:t>
            </a:r>
            <a:endParaRPr lang="sr-Cyrl-RS" dirty="0"/>
          </a:p>
          <a:p>
            <a:r>
              <a:rPr lang="sr-Cyrl-RS" dirty="0" smtClean="0"/>
              <a:t>Никад </a:t>
            </a:r>
            <a:r>
              <a:rPr lang="sr-Cyrl-RS" dirty="0"/>
              <a:t>не остављати да деца сама певају – увек сте присутни и увек радите са </a:t>
            </a:r>
            <a:r>
              <a:rPr lang="sr-Cyrl-RS" dirty="0" smtClean="0"/>
              <a:t>њима.</a:t>
            </a:r>
            <a:endParaRPr lang="sr-Cyrl-RS" dirty="0"/>
          </a:p>
          <a:p>
            <a:r>
              <a:rPr lang="sr-Cyrl-RS" dirty="0" smtClean="0"/>
              <a:t>Никад </a:t>
            </a:r>
            <a:r>
              <a:rPr lang="sr-Cyrl-RS" dirty="0"/>
              <a:t>не прекидати децу у процесу </a:t>
            </a:r>
            <a:r>
              <a:rPr lang="sr-Cyrl-RS" dirty="0" smtClean="0"/>
              <a:t>учења, </a:t>
            </a:r>
            <a:r>
              <a:rPr lang="sr-Cyrl-RS" dirty="0"/>
              <a:t>ако </a:t>
            </a:r>
            <a:r>
              <a:rPr lang="sr-Cyrl-RS" dirty="0" smtClean="0"/>
              <a:t>погреше наставити даље и током следећег понављања трудити се да исправе.</a:t>
            </a:r>
            <a:endParaRPr lang="sr-Cyrl-RS" dirty="0"/>
          </a:p>
          <a:p>
            <a:r>
              <a:rPr lang="sr-Cyrl-RS" dirty="0" smtClean="0"/>
              <a:t>Никад </a:t>
            </a:r>
            <a:r>
              <a:rPr lang="sr-Cyrl-RS" dirty="0"/>
              <a:t>не говорити деци у току процеса учења да </a:t>
            </a:r>
            <a:r>
              <a:rPr lang="sr-Cyrl-RS" i="1" dirty="0"/>
              <a:t>не знају, не могу, нису музикални</a:t>
            </a:r>
            <a:r>
              <a:rPr lang="sr-Cyrl-RS" dirty="0"/>
              <a:t> – то се реши пре </a:t>
            </a:r>
            <a:r>
              <a:rPr lang="sr-Cyrl-RS" dirty="0" smtClean="0"/>
              <a:t>почетка</a:t>
            </a:r>
            <a:r>
              <a:rPr lang="sr-Cyrl-RS" dirty="0"/>
              <a:t> </a:t>
            </a:r>
            <a:r>
              <a:rPr lang="sr-Cyrl-RS" dirty="0" smtClean="0"/>
              <a:t>рада тако што </a:t>
            </a:r>
            <a:r>
              <a:rPr lang="sr-Cyrl-RS" dirty="0"/>
              <a:t>се </a:t>
            </a:r>
            <a:r>
              <a:rPr lang="sr-Cyrl-RS" dirty="0" smtClean="0"/>
              <a:t>сва деца укључе, али им се поделе различите улоге.</a:t>
            </a:r>
            <a:endParaRPr lang="en-US" dirty="0"/>
          </a:p>
          <a:p>
            <a:endParaRPr lang="sr-Cyrl-R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8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Певање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i="1" u="sng" dirty="0"/>
              <a:t>Важно – </a:t>
            </a:r>
            <a:r>
              <a:rPr lang="sr-Cyrl-RS" i="1" u="sng" dirty="0" smtClean="0"/>
              <a:t>УВЕК</a:t>
            </a:r>
          </a:p>
          <a:p>
            <a:r>
              <a:rPr lang="sr-Cyrl-RS" dirty="0"/>
              <a:t>Увек и у свакој паралелној активности подстицати децу да се баве музиком</a:t>
            </a:r>
            <a:r>
              <a:rPr lang="sr-Cyrl-RS" dirty="0" smtClean="0"/>
              <a:t>, не допустити да вам промакну њихове музичке способности.</a:t>
            </a:r>
            <a:endParaRPr lang="sr-Cyrl-RS" dirty="0"/>
          </a:p>
          <a:p>
            <a:r>
              <a:rPr lang="sr-Cyrl-RS" dirty="0"/>
              <a:t>Увек и у свакој прилици освешћивати их да је музика присутна и да треба да је </a:t>
            </a:r>
            <a:r>
              <a:rPr lang="sr-Cyrl-RS" dirty="0" smtClean="0"/>
              <a:t>чују, не само да им служи да покрије тишину.</a:t>
            </a:r>
            <a:endParaRPr lang="sr-Cyrl-RS" dirty="0"/>
          </a:p>
          <a:p>
            <a:r>
              <a:rPr lang="sr-Cyrl-RS" dirty="0"/>
              <a:t>Увек им дозволити да слушају оно за шта покажу интересовање – никако им бранити, већ </a:t>
            </a:r>
            <a:r>
              <a:rPr lang="sr-Cyrl-RS" dirty="0" smtClean="0"/>
              <a:t>објаснити да ли и зашто је тај пример добар или можда није.</a:t>
            </a:r>
            <a:endParaRPr lang="sr-Cyrl-RS" dirty="0"/>
          </a:p>
          <a:p>
            <a:r>
              <a:rPr lang="sr-Cyrl-RS" dirty="0"/>
              <a:t>Увек укључити </a:t>
            </a:r>
            <a:r>
              <a:rPr lang="sr-Cyrl-RS" b="1" u="sng" dirty="0" smtClean="0"/>
              <a:t>сву</a:t>
            </a:r>
            <a:r>
              <a:rPr lang="sr-Cyrl-RS" dirty="0" smtClean="0"/>
              <a:t> децу </a:t>
            </a:r>
            <a:r>
              <a:rPr lang="sr-Cyrl-RS" dirty="0"/>
              <a:t>у музичке активности</a:t>
            </a:r>
          </a:p>
          <a:p>
            <a:r>
              <a:rPr lang="sr-Cyrl-RS" dirty="0"/>
              <a:t>Увек и у свакој прилици бавити се </a:t>
            </a:r>
            <a:r>
              <a:rPr lang="sr-Cyrl-RS" dirty="0" smtClean="0"/>
              <a:t>музиком.</a:t>
            </a:r>
            <a:endParaRPr lang="en-US" dirty="0"/>
          </a:p>
          <a:p>
            <a:endParaRPr lang="sr-Cyrl-RS" i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45547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</TotalTime>
  <Words>516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Методика музичког васпитња деце предшколског узраста -Предавање 3-</vt:lpstr>
      <vt:lpstr>Облици музичких активности </vt:lpstr>
      <vt:lpstr>Певање </vt:lpstr>
      <vt:lpstr>Певање</vt:lpstr>
      <vt:lpstr>Певање </vt:lpstr>
      <vt:lpstr>Певање </vt:lpstr>
      <vt:lpstr>Певање </vt:lpstr>
      <vt:lpstr>Певање </vt:lpstr>
      <vt:lpstr>Певање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музичког васпитња деце предшколског узраста -Предавање 3-</dc:title>
  <dc:creator>Stevan</dc:creator>
  <cp:lastModifiedBy>Stevan</cp:lastModifiedBy>
  <cp:revision>10</cp:revision>
  <dcterms:created xsi:type="dcterms:W3CDTF">2020-11-03T09:15:54Z</dcterms:created>
  <dcterms:modified xsi:type="dcterms:W3CDTF">2020-11-03T10:41:45Z</dcterms:modified>
</cp:coreProperties>
</file>